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  <p:sldMasterId id="2147483742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7A285-2CD7-4D80-A393-BF0D48B04348}" type="datetimeFigureOut">
              <a:rPr lang="ru-RU"/>
              <a:pPr>
                <a:defRPr/>
              </a:pPr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974B6-D3D2-4D3C-AC0C-16D75AFFE5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FB5BB-4075-4FAE-8381-385461AAF8A5}" type="datetimeFigureOut">
              <a:rPr lang="ru-RU"/>
              <a:pPr>
                <a:defRPr/>
              </a:pPr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99DE1-6D92-432E-BB9B-CF693B962A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6C580-C10B-46F0-88F3-1041274176A0}" type="datetimeFigureOut">
              <a:rPr lang="ru-RU"/>
              <a:pPr>
                <a:defRPr/>
              </a:pPr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4E101-5685-4B74-83DD-3F2BF83677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-7938" y="-7938"/>
            <a:ext cx="9170988" cy="6873876"/>
            <a:chOff x="-8466" y="-8468"/>
            <a:chExt cx="9171316" cy="6874935"/>
          </a:xfrm>
        </p:grpSpPr>
        <p:cxnSp>
          <p:nvCxnSpPr>
            <p:cNvPr id="5" name="Straight Connector 27"/>
            <p:cNvCxnSpPr/>
            <p:nvPr/>
          </p:nvCxnSpPr>
          <p:spPr>
            <a:xfrm flipV="1">
              <a:off x="5130456" y="4175239"/>
              <a:ext cx="4022869" cy="268328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8"/>
            <p:cNvCxnSpPr/>
            <p:nvPr/>
          </p:nvCxnSpPr>
          <p:spPr>
            <a:xfrm>
              <a:off x="7043462" y="-529"/>
              <a:ext cx="1217656" cy="685905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29"/>
            <p:cNvSpPr/>
            <p:nvPr/>
          </p:nvSpPr>
          <p:spPr>
            <a:xfrm>
              <a:off x="6892644" y="-529"/>
              <a:ext cx="2268619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30"/>
            <p:cNvSpPr/>
            <p:nvPr/>
          </p:nvSpPr>
          <p:spPr>
            <a:xfrm>
              <a:off x="7205393" y="-8468"/>
              <a:ext cx="1947932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31"/>
            <p:cNvSpPr/>
            <p:nvPr/>
          </p:nvSpPr>
          <p:spPr>
            <a:xfrm>
              <a:off x="6638635" y="3919613"/>
              <a:ext cx="251310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32"/>
            <p:cNvSpPr/>
            <p:nvPr/>
          </p:nvSpPr>
          <p:spPr>
            <a:xfrm>
              <a:off x="7010123" y="-8468"/>
              <a:ext cx="2143202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33"/>
            <p:cNvSpPr/>
            <p:nvPr/>
          </p:nvSpPr>
          <p:spPr>
            <a:xfrm>
              <a:off x="8296044" y="-8468"/>
              <a:ext cx="857281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34"/>
            <p:cNvSpPr/>
            <p:nvPr/>
          </p:nvSpPr>
          <p:spPr>
            <a:xfrm>
              <a:off x="8094425" y="-8468"/>
              <a:ext cx="1066838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35"/>
            <p:cNvSpPr/>
            <p:nvPr/>
          </p:nvSpPr>
          <p:spPr>
            <a:xfrm>
              <a:off x="8069024" y="4894488"/>
              <a:ext cx="1093826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7"/>
            <p:cNvSpPr/>
            <p:nvPr/>
          </p:nvSpPr>
          <p:spPr>
            <a:xfrm>
              <a:off x="-8466" y="-8468"/>
              <a:ext cx="863632" cy="5698416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851DB-7A7E-4A63-AFDC-85ABD5BFF5D7}" type="datetimeFigureOut">
              <a:rPr lang="ru-RU"/>
              <a:pPr>
                <a:defRPr/>
              </a:pPr>
              <a:t>30.11.2021</a:t>
            </a:fld>
            <a:endParaRPr lang="ru-RU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E2435-A534-4F13-9494-8DA4A945AA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62BE9-AB99-477E-85F7-F9B4AC1612C7}" type="datetimeFigureOut">
              <a:rPr lang="ru-RU"/>
              <a:pPr>
                <a:defRPr/>
              </a:pPr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058D7-1D41-4C6F-B769-971D71DEC6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4F588-B2BF-48CB-8281-986695FF93E3}" type="datetimeFigureOut">
              <a:rPr lang="ru-RU"/>
              <a:pPr>
                <a:defRPr/>
              </a:pPr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3102A-F4C1-4A41-921F-7DD402CB5B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76D1C-99DF-44C4-B64D-BBB80923726F}" type="datetimeFigureOut">
              <a:rPr lang="ru-RU"/>
              <a:pPr>
                <a:defRPr/>
              </a:pPr>
              <a:t>30.11.2021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50FF6-006C-4B25-B2A6-944095F4FC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042C2-A90D-460A-B701-3331B5008D0B}" type="datetimeFigureOut">
              <a:rPr lang="ru-RU"/>
              <a:pPr>
                <a:defRPr/>
              </a:pPr>
              <a:t>30.11.2021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26F69-9F26-4CF2-9AF5-1CAC2AA69C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016DD-8511-4B62-9200-3C751544CB9E}" type="datetimeFigureOut">
              <a:rPr lang="ru-RU"/>
              <a:pPr>
                <a:defRPr/>
              </a:pPr>
              <a:t>30.11.2021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5B30A-7879-4BF8-BDA0-9E2C0E5D01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1095A-1891-478E-8D90-2C589092E9AF}" type="datetimeFigureOut">
              <a:rPr lang="ru-RU"/>
              <a:pPr>
                <a:defRPr/>
              </a:pPr>
              <a:t>30.11.2021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126B6-43CB-4759-912D-41B0AED402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A62F2-2766-49C5-8D98-BD7747E27418}" type="datetimeFigureOut">
              <a:rPr lang="ru-RU"/>
              <a:pPr>
                <a:defRPr/>
              </a:pPr>
              <a:t>30.11.2021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50A00-8E1A-4245-87B4-EC24440825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CF271-386B-422B-9B65-A7AF422DA136}" type="datetimeFigureOut">
              <a:rPr lang="ru-RU"/>
              <a:pPr>
                <a:defRPr/>
              </a:pPr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61314-6ADF-405A-89CE-B6F413438A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EF44B-69ED-4156-B3EE-2EA0DD499145}" type="datetimeFigureOut">
              <a:rPr lang="ru-RU"/>
              <a:pPr>
                <a:defRPr/>
              </a:pPr>
              <a:t>30.11.2021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95DED-93B0-4C2B-B778-C9F999CD6D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09E5D-021C-4AE0-9719-33E2E626496C}" type="datetimeFigureOut">
              <a:rPr lang="ru-RU"/>
              <a:pPr>
                <a:defRPr/>
              </a:pPr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7A49D-2269-478C-AB48-58AC204BAD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482600" y="79057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6748463" y="2886075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C484B-94B5-4ACE-B4B6-C161807BDB5E}" type="datetimeFigureOut">
              <a:rPr lang="ru-RU"/>
              <a:pPr>
                <a:defRPr/>
              </a:pPr>
              <a:t>30.11.2021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D9EE7-CBE8-4CFC-AEE8-F047D06554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AC5E6-60C3-421C-A3FC-D0C0800E3B45}" type="datetimeFigureOut">
              <a:rPr lang="ru-RU"/>
              <a:pPr>
                <a:defRPr/>
              </a:pPr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09555-CA94-48D5-9712-549EAF5183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482600" y="79057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6748463" y="2886075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1B3E9-81E7-460B-9EB5-C3AF8C441130}" type="datetimeFigureOut">
              <a:rPr lang="ru-RU"/>
              <a:pPr>
                <a:defRPr/>
              </a:pPr>
              <a:t>30.11.2021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57C99-85B2-4F31-806A-327E7608B7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4776C-5807-4C26-A533-5A54C5582629}" type="datetimeFigureOut">
              <a:rPr lang="ru-RU"/>
              <a:pPr>
                <a:defRPr/>
              </a:pPr>
              <a:t>30.11.2021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84D45-1AC4-4148-8B2E-3F00E0F28B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AF219-D79E-4DAA-A3D6-591D3999C72E}" type="datetimeFigureOut">
              <a:rPr lang="ru-RU"/>
              <a:pPr>
                <a:defRPr/>
              </a:pPr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AABD7-31A8-4963-89B5-0984F531ED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C642D-B6CF-4B36-8884-50898C3BD271}" type="datetimeFigureOut">
              <a:rPr lang="ru-RU"/>
              <a:pPr>
                <a:defRPr/>
              </a:pPr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9328C-C3BD-46E5-9B89-66FD03E491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D757E-6EC5-43A4-B923-D24D268E7806}" type="datetimeFigureOut">
              <a:rPr lang="ru-RU"/>
              <a:pPr>
                <a:defRPr/>
              </a:pPr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D9E1D-AF5B-468E-8FEC-263CCAC265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021DE-7639-4E81-93C9-78B7510D60AF}" type="datetimeFigureOut">
              <a:rPr lang="ru-RU"/>
              <a:pPr>
                <a:defRPr/>
              </a:pPr>
              <a:t>30.11.2021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855A8-3935-4A4E-9137-25E30002FA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DD042-0B96-4445-B0C6-D8D2A8EF3C0E}" type="datetimeFigureOut">
              <a:rPr lang="ru-RU"/>
              <a:pPr>
                <a:defRPr/>
              </a:pPr>
              <a:t>30.11.2021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37DC7-B0DB-42AB-A9EE-9EEF4FF6AF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7AE81-5CE7-4554-AD89-ED3667100BA9}" type="datetimeFigureOut">
              <a:rPr lang="ru-RU"/>
              <a:pPr>
                <a:defRPr/>
              </a:pPr>
              <a:t>30.11.2021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F4F9A-3092-49B7-A017-107BB14356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01C2C-51BA-4836-ACD7-E9522175A332}" type="datetimeFigureOut">
              <a:rPr lang="ru-RU"/>
              <a:pPr>
                <a:defRPr/>
              </a:pPr>
              <a:t>30.11.2021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B9C5E-47AF-4E8B-B7EA-C905D89DFC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F86B1-72C7-4803-9FB1-D4F64B9BE460}" type="datetimeFigureOut">
              <a:rPr lang="ru-RU"/>
              <a:pPr>
                <a:defRPr/>
              </a:pPr>
              <a:t>30.11.2021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1EAA0-7304-4420-87C8-F9F5C8C67D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577A5-E52E-4E18-BF6B-7D14168529FB}" type="datetimeFigureOut">
              <a:rPr lang="ru-RU"/>
              <a:pPr>
                <a:defRPr/>
              </a:pPr>
              <a:t>30.11.2021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C69B7-4A08-4096-A6C5-86CF92622F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33413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413" y="1828800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825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41A504F-DF61-416D-A105-20AD11C74FB7}" type="datetimeFigureOut">
              <a:rPr lang="ru-RU"/>
              <a:pPr>
                <a:defRPr/>
              </a:pPr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82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2713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25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66B5C12-9265-4ABB-BB89-CA077C54EA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5" r:id="rId2"/>
    <p:sldLayoutId id="2147483754" r:id="rId3"/>
    <p:sldLayoutId id="2147483753" r:id="rId4"/>
    <p:sldLayoutId id="2147483752" r:id="rId5"/>
    <p:sldLayoutId id="2147483751" r:id="rId6"/>
    <p:sldLayoutId id="2147483750" r:id="rId7"/>
    <p:sldLayoutId id="2147483749" r:id="rId8"/>
    <p:sldLayoutId id="2147483748" r:id="rId9"/>
    <p:sldLayoutId id="2147483747" r:id="rId10"/>
    <p:sldLayoutId id="2147483746" r:id="rId11"/>
  </p:sldLayoutIdLst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Wingdings 2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Wingdings 2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16"/>
          <p:cNvGrpSpPr>
            <a:grpSpLocks/>
          </p:cNvGrpSpPr>
          <p:nvPr/>
        </p:nvGrpSpPr>
        <p:grpSpPr bwMode="auto">
          <a:xfrm>
            <a:off x="-7938" y="-7938"/>
            <a:ext cx="9170988" cy="6873876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90"/>
              <a:ext cx="457217" cy="285317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455" y="4175239"/>
              <a:ext cx="4022869" cy="268328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3462" y="-529"/>
              <a:ext cx="1217656" cy="685905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2644" y="-529"/>
              <a:ext cx="2268619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393" y="-8468"/>
              <a:ext cx="1947932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8634" y="3919613"/>
              <a:ext cx="251310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123" y="-8468"/>
              <a:ext cx="2143202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6044" y="-8468"/>
              <a:ext cx="857281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425" y="-8468"/>
              <a:ext cx="1066838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9024" y="4894488"/>
              <a:ext cx="1093826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3315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609600"/>
            <a:ext cx="6348413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331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2160588"/>
            <a:ext cx="6348413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5B176AE-FE5A-4B61-ADB6-474F2B950AF4}" type="datetimeFigureOut">
              <a:rPr lang="ru-RU"/>
              <a:pPr>
                <a:defRPr/>
              </a:pPr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EFD61B33-BF37-4CBE-9CA1-BC9E9C3AC0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9" r:id="rId2"/>
    <p:sldLayoutId id="2147483768" r:id="rId3"/>
    <p:sldLayoutId id="2147483767" r:id="rId4"/>
    <p:sldLayoutId id="2147483766" r:id="rId5"/>
    <p:sldLayoutId id="2147483765" r:id="rId6"/>
    <p:sldLayoutId id="2147483764" r:id="rId7"/>
    <p:sldLayoutId id="2147483763" r:id="rId8"/>
    <p:sldLayoutId id="2147483762" r:id="rId9"/>
    <p:sldLayoutId id="2147483761" r:id="rId10"/>
    <p:sldLayoutId id="2147483771" r:id="rId11"/>
    <p:sldLayoutId id="2147483760" r:id="rId12"/>
    <p:sldLayoutId id="2147483772" r:id="rId13"/>
    <p:sldLayoutId id="2147483759" r:id="rId14"/>
    <p:sldLayoutId id="2147483758" r:id="rId15"/>
    <p:sldLayoutId id="2147483757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/>
              <a:ext uri="{C183D7F6-B498-43B3-948B-1728B52AA6E4}"/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659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Isosceles Triangle 9">
            <a:extLst>
              <a:ext uri="{FF2B5EF4-FFF2-40B4-BE49-F238E27FC236}"/>
              <a:ext uri="{C183D7F6-B498-43B3-948B-1728B52AA6E4}"/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0800000">
            <a:off x="0" y="0"/>
            <a:ext cx="631825" cy="5665788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Isosceles Triangle 11">
            <a:extLst>
              <a:ext uri="{FF2B5EF4-FFF2-40B4-BE49-F238E27FC236}"/>
              <a:ext uri="{C183D7F6-B498-43B3-948B-1728B52AA6E4}"/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5803900" y="3817938"/>
            <a:ext cx="3338513" cy="3040062"/>
          </a:xfrm>
          <a:prstGeom prst="triangle">
            <a:avLst>
              <a:gd name="adj" fmla="val 100000"/>
            </a:avLst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/>
              <a:ext uri="{C183D7F6-B498-43B3-948B-1728B52AA6E4}"/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7600950" y="0"/>
            <a:ext cx="12954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/>
              <a:ext uri="{C183D7F6-B498-43B3-948B-1728B52AA6E4}"/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 flipH="1">
            <a:off x="5568950" y="3681413"/>
            <a:ext cx="3571875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Подзаголовок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0300" y="4051300"/>
            <a:ext cx="6826250" cy="2041525"/>
          </a:xfrm>
        </p:spPr>
        <p:txBody>
          <a:bodyPr>
            <a:noAutofit/>
          </a:bodyPr>
          <a:lstStyle/>
          <a:p>
            <a:r>
              <a:rPr lang="ru-RU" sz="1400" smtClean="0">
                <a:solidFill>
                  <a:srgbClr val="7F7F7F"/>
                </a:solidFill>
              </a:rPr>
              <a:t>Создатель проекта:   </a:t>
            </a:r>
          </a:p>
          <a:p>
            <a:r>
              <a:rPr lang="ru-RU" sz="1400" smtClean="0">
                <a:solidFill>
                  <a:srgbClr val="7F7F7F"/>
                </a:solidFill>
              </a:rPr>
              <a:t>Лаврентьева Н. К.</a:t>
            </a:r>
          </a:p>
          <a:p>
            <a:r>
              <a:rPr lang="ru-RU" sz="1400" smtClean="0">
                <a:solidFill>
                  <a:srgbClr val="7F7F7F"/>
                </a:solidFill>
              </a:rPr>
              <a:t> </a:t>
            </a:r>
          </a:p>
        </p:txBody>
      </p:sp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0300" y="1397000"/>
            <a:ext cx="5824538" cy="26543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Проект </a:t>
            </a:r>
            <a:br>
              <a:rPr lang="ru-RU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создания школьной Службы медиации </a:t>
            </a:r>
          </a:p>
        </p:txBody>
      </p:sp>
      <p:sp>
        <p:nvSpPr>
          <p:cNvPr id="18" name="Rectangle 27">
            <a:extLst>
              <a:ext uri="{FF2B5EF4-FFF2-40B4-BE49-F238E27FC236}"/>
              <a:ext uri="{C183D7F6-B498-43B3-948B-1728B52AA6E4}"/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18438" y="0"/>
            <a:ext cx="1325562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Цель проекта:</a:t>
            </a:r>
          </a:p>
        </p:txBody>
      </p:sp>
      <p:sp>
        <p:nvSpPr>
          <p:cNvPr id="3" name="Объект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4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Создание действующей Службы медиации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Задачи проекта:</a:t>
            </a:r>
          </a:p>
        </p:txBody>
      </p:sp>
      <p:sp>
        <p:nvSpPr>
          <p:cNvPr id="3" name="Объект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604838" y="1773238"/>
            <a:ext cx="7929562" cy="3879850"/>
          </a:xfrm>
        </p:spPr>
        <p:txBody>
          <a:bodyPr rtlCol="0">
            <a:normAutofit fontScale="77500" lnSpcReduction="20000"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32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1.Разработать нормативно-правовую документацию.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32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Организовать курсовую подготовку специалистов </a:t>
            </a:r>
            <a:r>
              <a:rPr lang="ru-RU" sz="3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ОО по </a:t>
            </a:r>
            <a:r>
              <a:rPr lang="ru-RU" sz="32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профессиональному проведению медиативных программ.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32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Информировать всех участников образовательных отношений (обучающихся, педагогов, родителей)ОО о создании действующей Службы медиации.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32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Создать инфраструктуру, необходимую для проведения медиации.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60350"/>
            <a:ext cx="6348413" cy="576263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Мероприятия реализации проекта</a:t>
            </a:r>
          </a:p>
        </p:txBody>
      </p:sp>
      <p:sp>
        <p:nvSpPr>
          <p:cNvPr id="3" name="Объект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604838" y="836613"/>
            <a:ext cx="7929562" cy="4816475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Задача №1. Разработать нормативно-правовую документацию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ru-RU" sz="20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Таблица 3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395288" y="1412875"/>
          <a:ext cx="8497887" cy="5184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/>
                  </a:extLst>
                </a:gridCol>
                <a:gridCol w="2894722">
                  <a:extLst>
                    <a:ext uri="{9D8B030D-6E8A-4147-A177-3AD203B41FA5}"/>
                  </a:extLst>
                </a:gridCol>
                <a:gridCol w="1562843">
                  <a:extLst>
                    <a:ext uri="{9D8B030D-6E8A-4147-A177-3AD203B41FA5}"/>
                  </a:extLst>
                </a:gridCol>
                <a:gridCol w="1591107">
                  <a:extLst>
                    <a:ext uri="{9D8B030D-6E8A-4147-A177-3AD203B41FA5}"/>
                  </a:extLst>
                </a:gridCol>
                <a:gridCol w="1944216">
                  <a:extLst>
                    <a:ext uri="{9D8B030D-6E8A-4147-A177-3AD203B41FA5}"/>
                  </a:extLst>
                </a:gridCol>
              </a:tblGrid>
              <a:tr h="545324">
                <a:tc>
                  <a:txBody>
                    <a:bodyPr/>
                    <a:lstStyle/>
                    <a:p>
                      <a:r>
                        <a:rPr lang="ru-RU" sz="1400" dirty="0"/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Мероприятие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Сроки реализации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Ответственный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Результат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1635971">
                <a:tc>
                  <a:txBody>
                    <a:bodyPr/>
                    <a:lstStyle/>
                    <a:p>
                      <a:r>
                        <a:rPr lang="ru-RU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Изучение нормативно-правовой документации, связанной с деятельностью Службы медиации  федерального и  регионального уровней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Июнь-июль 2019г.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Директор ОО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Набор необходимой документации, необходимой для эффективного функционирования службы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757829">
                <a:tc>
                  <a:txBody>
                    <a:bodyPr/>
                    <a:lstStyle/>
                    <a:p>
                      <a:r>
                        <a:rPr lang="ru-RU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Создание Положения Службы медиации в ОО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/>
                        <a:t>Август 2019г.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Директор ОО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1122725">
                <a:tc>
                  <a:txBody>
                    <a:bodyPr/>
                    <a:lstStyle/>
                    <a:p>
                      <a:r>
                        <a:rPr lang="ru-RU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Создание приказа об утверждении участников и куратора  Службы медиации в ОО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31.08.2019г.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Директор ОО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1122725">
                <a:tc>
                  <a:txBody>
                    <a:bodyPr/>
                    <a:lstStyle/>
                    <a:p>
                      <a:r>
                        <a:rPr lang="ru-RU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Утверждение должностных инструкций участников и куратора Службы медиации в ОО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31.08.2019г.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Директор ОО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60350"/>
            <a:ext cx="6348413" cy="576263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Мероприятия реализации проекта</a:t>
            </a:r>
          </a:p>
        </p:txBody>
      </p:sp>
      <p:sp>
        <p:nvSpPr>
          <p:cNvPr id="3" name="Объект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604838" y="836613"/>
            <a:ext cx="7929562" cy="4816475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0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Задача №2. Организовать курсовую подготовку специалистов ОО профессиональному проведению медиативных программ</a:t>
            </a:r>
          </a:p>
        </p:txBody>
      </p:sp>
      <p:graphicFrame>
        <p:nvGraphicFramePr>
          <p:cNvPr id="4" name="Таблица 3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395288" y="1781175"/>
          <a:ext cx="8497887" cy="2374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/>
                  </a:extLst>
                </a:gridCol>
                <a:gridCol w="2894722">
                  <a:extLst>
                    <a:ext uri="{9D8B030D-6E8A-4147-A177-3AD203B41FA5}"/>
                  </a:extLst>
                </a:gridCol>
                <a:gridCol w="1562843">
                  <a:extLst>
                    <a:ext uri="{9D8B030D-6E8A-4147-A177-3AD203B41FA5}"/>
                  </a:extLst>
                </a:gridCol>
                <a:gridCol w="1591107">
                  <a:extLst>
                    <a:ext uri="{9D8B030D-6E8A-4147-A177-3AD203B41FA5}"/>
                  </a:extLst>
                </a:gridCol>
                <a:gridCol w="1944216">
                  <a:extLst>
                    <a:ext uri="{9D8B030D-6E8A-4147-A177-3AD203B41FA5}"/>
                  </a:extLst>
                </a:gridCol>
              </a:tblGrid>
              <a:tr h="223277">
                <a:tc>
                  <a:txBody>
                    <a:bodyPr/>
                    <a:lstStyle/>
                    <a:p>
                      <a:r>
                        <a:rPr lang="ru-RU" sz="1400" dirty="0"/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Мероприятие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Сроки реализации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Ответственный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Результат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1857296">
                <a:tc>
                  <a:txBody>
                    <a:bodyPr/>
                    <a:lstStyle/>
                    <a:p>
                      <a:r>
                        <a:rPr lang="ru-RU" sz="1600" dirty="0"/>
                        <a:t>1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Пройти курсовую подготовку специалистов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1 четверть 2019-2020 уч. года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Директор ОО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Квалифицированные специалисты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60350"/>
            <a:ext cx="6348413" cy="576263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Мероприятия реализации проекта</a:t>
            </a:r>
          </a:p>
        </p:txBody>
      </p:sp>
      <p:sp>
        <p:nvSpPr>
          <p:cNvPr id="3" name="Объект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604838" y="836613"/>
            <a:ext cx="8431212" cy="4816475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0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Задача №3. Информировать всех участников образовательных отношений ОО о создании действующей Службы медиации</a:t>
            </a:r>
          </a:p>
        </p:txBody>
      </p:sp>
      <p:graphicFrame>
        <p:nvGraphicFramePr>
          <p:cNvPr id="4" name="Таблица 3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395288" y="1628775"/>
          <a:ext cx="8497887" cy="5137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/>
                  </a:extLst>
                </a:gridCol>
                <a:gridCol w="3312368">
                  <a:extLst>
                    <a:ext uri="{9D8B030D-6E8A-4147-A177-3AD203B41FA5}"/>
                  </a:extLst>
                </a:gridCol>
                <a:gridCol w="1224136">
                  <a:extLst>
                    <a:ext uri="{9D8B030D-6E8A-4147-A177-3AD203B41FA5}"/>
                  </a:extLst>
                </a:gridCol>
                <a:gridCol w="1872208">
                  <a:extLst>
                    <a:ext uri="{9D8B030D-6E8A-4147-A177-3AD203B41FA5}"/>
                  </a:extLst>
                </a:gridCol>
                <a:gridCol w="1584176">
                  <a:extLst>
                    <a:ext uri="{9D8B030D-6E8A-4147-A177-3AD203B41FA5}"/>
                  </a:extLst>
                </a:gridCol>
              </a:tblGrid>
              <a:tr h="507698">
                <a:tc>
                  <a:txBody>
                    <a:bodyPr/>
                    <a:lstStyle/>
                    <a:p>
                      <a:r>
                        <a:rPr lang="ru-RU" sz="1400" dirty="0"/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Мероприятие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Сроки реализации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Ответственный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Результат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861104">
                <a:tc>
                  <a:txBody>
                    <a:bodyPr/>
                    <a:lstStyle/>
                    <a:p>
                      <a:r>
                        <a:rPr lang="ru-RU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Выступление на педагогическом совете куратора Службы медиации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Октябрь 2019г.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Куратор Службы медиации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ru-RU" sz="1600" dirty="0"/>
                        <a:t>Все участники образовательных отношений проинформированы о создании Службы медиации в ОО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790618">
                <a:tc>
                  <a:txBody>
                    <a:bodyPr/>
                    <a:lstStyle/>
                    <a:p>
                      <a:r>
                        <a:rPr lang="ru-RU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Информирование обучающихся через проведение тематических классных часов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/>
                        <a:t>Ноябрь  2019г.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Классные руководители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1045261">
                <a:tc>
                  <a:txBody>
                    <a:bodyPr/>
                    <a:lstStyle/>
                    <a:p>
                      <a:r>
                        <a:rPr lang="ru-RU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Родительское собрание (общешкольное и классные родительские собрания)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/>
                        <a:t>Ноябрь  2019г.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Директор ОО, куратор СМ, классные руководители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790618">
                <a:tc>
                  <a:txBody>
                    <a:bodyPr/>
                    <a:lstStyle/>
                    <a:p>
                      <a:r>
                        <a:rPr lang="ru-RU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Создание информационного стенда «Школьная Служба медиации»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/>
                        <a:t>Ноябрь  2019г.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Куратор Службы медиации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1045261">
                <a:tc>
                  <a:txBody>
                    <a:bodyPr/>
                    <a:lstStyle/>
                    <a:p>
                      <a:r>
                        <a:rPr lang="ru-RU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Просвещение участников образовательных отношений через школьный сайт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Ноябрь 2019г.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Куратор СМ и ответственный за школьный сайт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60350"/>
            <a:ext cx="6348413" cy="576263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Мероприятия реализации проекта</a:t>
            </a:r>
          </a:p>
        </p:txBody>
      </p:sp>
      <p:sp>
        <p:nvSpPr>
          <p:cNvPr id="3" name="Объект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604838" y="836613"/>
            <a:ext cx="8066087" cy="4816475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0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Задача №4. Создать инфраструктуру, необходимую для проведения медиации</a:t>
            </a:r>
          </a:p>
        </p:txBody>
      </p:sp>
      <p:graphicFrame>
        <p:nvGraphicFramePr>
          <p:cNvPr id="4" name="Таблица 3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395288" y="1700213"/>
          <a:ext cx="8280400" cy="3416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426">
                  <a:extLst>
                    <a:ext uri="{9D8B030D-6E8A-4147-A177-3AD203B41FA5}"/>
                  </a:extLst>
                </a:gridCol>
                <a:gridCol w="2747533">
                  <a:extLst>
                    <a:ext uri="{9D8B030D-6E8A-4147-A177-3AD203B41FA5}"/>
                  </a:extLst>
                </a:gridCol>
                <a:gridCol w="1483376">
                  <a:extLst>
                    <a:ext uri="{9D8B030D-6E8A-4147-A177-3AD203B41FA5}"/>
                  </a:extLst>
                </a:gridCol>
                <a:gridCol w="1699377">
                  <a:extLst>
                    <a:ext uri="{9D8B030D-6E8A-4147-A177-3AD203B41FA5}"/>
                  </a:extLst>
                </a:gridCol>
                <a:gridCol w="1872208">
                  <a:extLst>
                    <a:ext uri="{9D8B030D-6E8A-4147-A177-3AD203B41FA5}"/>
                  </a:extLst>
                </a:gridCol>
              </a:tblGrid>
              <a:tr h="357870">
                <a:tc>
                  <a:txBody>
                    <a:bodyPr/>
                    <a:lstStyle/>
                    <a:p>
                      <a:r>
                        <a:rPr lang="ru-RU" sz="1400" dirty="0"/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Мероприятие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Сроки реализации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Ответственный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Результат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736250">
                <a:tc>
                  <a:txBody>
                    <a:bodyPr/>
                    <a:lstStyle/>
                    <a:p>
                      <a:r>
                        <a:rPr lang="ru-RU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Определить помещение  для проведения программ медиации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Октябрь  2019г.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Зам. директора  ОО по АХЧ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600" dirty="0"/>
                        <a:t>Наличие инфраструктуры, необходимой для проведения медиации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2074232">
                <a:tc>
                  <a:txBody>
                    <a:bodyPr/>
                    <a:lstStyle/>
                    <a:p>
                      <a:r>
                        <a:rPr lang="ru-RU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Оснастить помещение необходимой мебелью, оргтехникой и канцелярскими принадлежностями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/>
                        <a:t>Октябрь  2019г.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Зам. директора  ОО по АХЧ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Возможные риски</a:t>
            </a:r>
          </a:p>
        </p:txBody>
      </p:sp>
      <p:sp>
        <p:nvSpPr>
          <p:cNvPr id="3789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smtClean="0"/>
              <a:t>1.Недостаточная поддержка администрацией и участниками образовательного процесса.</a:t>
            </a:r>
          </a:p>
          <a:p>
            <a:r>
              <a:rPr lang="ru-RU" sz="2000" smtClean="0"/>
              <a:t>2.Недостаточная компетентность в вопросах школьной медиации</a:t>
            </a:r>
            <a:r>
              <a:rPr lang="en-US" sz="2000" smtClean="0"/>
              <a:t>.</a:t>
            </a:r>
          </a:p>
          <a:p>
            <a:r>
              <a:rPr lang="en-US" sz="2000" smtClean="0"/>
              <a:t>3.</a:t>
            </a:r>
            <a:r>
              <a:rPr lang="ru-RU" sz="2000" smtClean="0"/>
              <a:t>Дефицит обученных специалистов.</a:t>
            </a:r>
          </a:p>
          <a:p>
            <a:r>
              <a:rPr lang="ru-RU" sz="2000" smtClean="0"/>
              <a:t>4.Неисполнение участниками медиации договорных обязательств.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Показатели результативности проекта</a:t>
            </a:r>
          </a:p>
        </p:txBody>
      </p:sp>
      <p:sp>
        <p:nvSpPr>
          <p:cNvPr id="3891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smtClean="0"/>
              <a:t>Постоянное активное функционирование Службы медиации.</a:t>
            </a:r>
            <a:endParaRPr lang="en-US" sz="2000" smtClean="0"/>
          </a:p>
          <a:p>
            <a:endParaRPr lang="ru-RU" sz="20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TM02900688[[fn=Аспект]]</Template>
  <TotalTime>185</TotalTime>
  <Words>350</Words>
  <Application>Microsoft Office PowerPoint</Application>
  <PresentationFormat>Экран (4:3)</PresentationFormat>
  <Paragraphs>98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5</vt:i4>
      </vt:variant>
      <vt:variant>
        <vt:lpstr>Заголовки слайдов</vt:lpstr>
      </vt:variant>
      <vt:variant>
        <vt:i4>9</vt:i4>
      </vt:variant>
    </vt:vector>
  </HeadingPairs>
  <TitlesOfParts>
    <vt:vector size="20" baseType="lpstr">
      <vt:lpstr>Calibri</vt:lpstr>
      <vt:lpstr>Arial</vt:lpstr>
      <vt:lpstr>Calibri Light</vt:lpstr>
      <vt:lpstr>Wingdings 2</vt:lpstr>
      <vt:lpstr>Trebuchet MS</vt:lpstr>
      <vt:lpstr>Wingdings 3</vt:lpstr>
      <vt:lpstr>HDOfficeLightV0</vt:lpstr>
      <vt:lpstr>Аспект</vt:lpstr>
      <vt:lpstr>Аспект</vt:lpstr>
      <vt:lpstr>Аспект</vt:lpstr>
      <vt:lpstr>Аспект</vt:lpstr>
      <vt:lpstr>Проект  создания школьной Службы медиации </vt:lpstr>
      <vt:lpstr>Цель проекта:</vt:lpstr>
      <vt:lpstr>Задачи проекта:</vt:lpstr>
      <vt:lpstr>Мероприятия реализации проекта</vt:lpstr>
      <vt:lpstr>Мероприятия реализации проекта</vt:lpstr>
      <vt:lpstr>Мероприятия реализации проекта</vt:lpstr>
      <vt:lpstr>Мероприятия реализации проекта</vt:lpstr>
      <vt:lpstr>Возможные риски</vt:lpstr>
      <vt:lpstr>Показатели результативности проекта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</dc:title>
  <dc:creator>user-lib</dc:creator>
  <cp:lastModifiedBy>Директор</cp:lastModifiedBy>
  <cp:revision>23</cp:revision>
  <dcterms:created xsi:type="dcterms:W3CDTF">2018-12-06T10:46:22Z</dcterms:created>
  <dcterms:modified xsi:type="dcterms:W3CDTF">2021-11-30T08:32:24Z</dcterms:modified>
</cp:coreProperties>
</file>